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Alexandria"/>
      <p:regular r:id="rId15"/>
    </p:embeddedFont>
    <p:embeddedFont>
      <p:font typeface="Alexandria"/>
      <p:regular r:id="rId16"/>
    </p:embeddedFont>
    <p:embeddedFont>
      <p:font typeface="Sora"/>
      <p:regular r:id="rId17"/>
    </p:embeddedFont>
    <p:embeddedFont>
      <p:font typeface="Sora"/>
      <p:regular r:id="rId18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slideLayout" Target="../slideLayouts/slideLayout6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610" y="1284565"/>
            <a:ext cx="4869061" cy="566035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350437" y="1656159"/>
            <a:ext cx="7415927" cy="33618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8800"/>
              </a:lnSpc>
              <a:buNone/>
            </a:pPr>
            <a:r>
              <a:rPr lang="en-US" sz="7050" dirty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Predicting Term Deposit Subscription</a:t>
            </a:r>
            <a:endParaRPr lang="en-US" sz="7050" dirty="0"/>
          </a:p>
        </p:txBody>
      </p:sp>
      <p:sp>
        <p:nvSpPr>
          <p:cNvPr id="5" name="Text 1"/>
          <p:cNvSpPr/>
          <p:nvPr/>
        </p:nvSpPr>
        <p:spPr>
          <a:xfrm>
            <a:off x="6350437" y="5388293"/>
            <a:ext cx="7415927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3B3535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This presentation explores the use of data analytics to predict term deposit subscriptions, optimize marketing strategies, and improve campaign efficiency.</a:t>
            </a:r>
            <a:endParaRPr lang="en-US" sz="19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95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14467" y="572095"/>
            <a:ext cx="5474851" cy="684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350"/>
              </a:lnSpc>
              <a:buNone/>
            </a:pPr>
            <a:r>
              <a:rPr lang="en-US" sz="4300" dirty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Objective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6214467" y="1802368"/>
            <a:ext cx="468035" cy="468035"/>
          </a:xfrm>
          <a:prstGeom prst="roundRect">
            <a:avLst>
              <a:gd name="adj" fmla="val 18669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383893" y="1872139"/>
            <a:ext cx="129064" cy="3284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550" dirty="0">
                <a:solidFill>
                  <a:srgbClr val="3B353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1</a:t>
            </a:r>
            <a:endParaRPr lang="en-US" sz="2550" dirty="0"/>
          </a:p>
        </p:txBody>
      </p:sp>
      <p:sp>
        <p:nvSpPr>
          <p:cNvPr id="6" name="Text 3"/>
          <p:cNvSpPr/>
          <p:nvPr/>
        </p:nvSpPr>
        <p:spPr>
          <a:xfrm>
            <a:off x="6890504" y="1802368"/>
            <a:ext cx="2985611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2150" dirty="0">
                <a:solidFill>
                  <a:srgbClr val="3B353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Predict Subscriptions</a:t>
            </a:r>
            <a:endParaRPr lang="en-US" sz="2150" dirty="0"/>
          </a:p>
        </p:txBody>
      </p:sp>
      <p:sp>
        <p:nvSpPr>
          <p:cNvPr id="7" name="Text 4"/>
          <p:cNvSpPr/>
          <p:nvPr/>
        </p:nvSpPr>
        <p:spPr>
          <a:xfrm>
            <a:off x="6890504" y="2269212"/>
            <a:ext cx="7011829" cy="6655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3B3535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Accurately predict whether clients will subscribe to a term deposit based on their unique characteristics.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6214467" y="3376732"/>
            <a:ext cx="468035" cy="468035"/>
          </a:xfrm>
          <a:prstGeom prst="roundRect">
            <a:avLst>
              <a:gd name="adj" fmla="val 18669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6350437" y="3446502"/>
            <a:ext cx="196096" cy="3284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550" dirty="0">
                <a:solidFill>
                  <a:srgbClr val="3B353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2</a:t>
            </a:r>
            <a:endParaRPr lang="en-US" sz="2550" dirty="0"/>
          </a:p>
        </p:txBody>
      </p:sp>
      <p:sp>
        <p:nvSpPr>
          <p:cNvPr id="10" name="Text 7"/>
          <p:cNvSpPr/>
          <p:nvPr/>
        </p:nvSpPr>
        <p:spPr>
          <a:xfrm>
            <a:off x="6890504" y="3376732"/>
            <a:ext cx="2737366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2150" dirty="0">
                <a:solidFill>
                  <a:srgbClr val="3B353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Target Clients</a:t>
            </a:r>
            <a:endParaRPr lang="en-US" sz="2150" dirty="0"/>
          </a:p>
        </p:txBody>
      </p:sp>
      <p:sp>
        <p:nvSpPr>
          <p:cNvPr id="11" name="Text 8"/>
          <p:cNvSpPr/>
          <p:nvPr/>
        </p:nvSpPr>
        <p:spPr>
          <a:xfrm>
            <a:off x="6890504" y="3843576"/>
            <a:ext cx="7011829" cy="6655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3B3535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Identify and target the most promising customer segments with tailored marketing campaigns.</a:t>
            </a: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6214467" y="4951095"/>
            <a:ext cx="468035" cy="468035"/>
          </a:xfrm>
          <a:prstGeom prst="roundRect">
            <a:avLst>
              <a:gd name="adj" fmla="val 18669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350198" y="5020866"/>
            <a:ext cx="196453" cy="3284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550" dirty="0">
                <a:solidFill>
                  <a:srgbClr val="3B353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3</a:t>
            </a:r>
            <a:endParaRPr lang="en-US" sz="2550" dirty="0"/>
          </a:p>
        </p:txBody>
      </p:sp>
      <p:sp>
        <p:nvSpPr>
          <p:cNvPr id="14" name="Text 11"/>
          <p:cNvSpPr/>
          <p:nvPr/>
        </p:nvSpPr>
        <p:spPr>
          <a:xfrm>
            <a:off x="6890504" y="4951095"/>
            <a:ext cx="2737366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2150" dirty="0">
                <a:solidFill>
                  <a:srgbClr val="3B353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Increase Efficiency</a:t>
            </a:r>
            <a:endParaRPr lang="en-US" sz="2150" dirty="0"/>
          </a:p>
        </p:txBody>
      </p:sp>
      <p:sp>
        <p:nvSpPr>
          <p:cNvPr id="15" name="Text 12"/>
          <p:cNvSpPr/>
          <p:nvPr/>
        </p:nvSpPr>
        <p:spPr>
          <a:xfrm>
            <a:off x="6890504" y="5417939"/>
            <a:ext cx="7011829" cy="6655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3B3535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Improve the effectiveness of marketing efforts by focusing resources on high-potential customers.</a:t>
            </a:r>
            <a:endParaRPr lang="en-US" sz="1600" dirty="0"/>
          </a:p>
        </p:txBody>
      </p:sp>
      <p:sp>
        <p:nvSpPr>
          <p:cNvPr id="16" name="Shape 13"/>
          <p:cNvSpPr/>
          <p:nvPr/>
        </p:nvSpPr>
        <p:spPr>
          <a:xfrm>
            <a:off x="6214467" y="6525458"/>
            <a:ext cx="468035" cy="468035"/>
          </a:xfrm>
          <a:prstGeom prst="roundRect">
            <a:avLst>
              <a:gd name="adj" fmla="val 18669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6349365" y="6595229"/>
            <a:ext cx="198120" cy="3284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550" dirty="0">
                <a:solidFill>
                  <a:srgbClr val="3B353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4</a:t>
            </a:r>
            <a:endParaRPr lang="en-US" sz="2550" dirty="0"/>
          </a:p>
        </p:txBody>
      </p:sp>
      <p:sp>
        <p:nvSpPr>
          <p:cNvPr id="18" name="Text 15"/>
          <p:cNvSpPr/>
          <p:nvPr/>
        </p:nvSpPr>
        <p:spPr>
          <a:xfrm>
            <a:off x="6890504" y="6525458"/>
            <a:ext cx="2737366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2150" dirty="0">
                <a:solidFill>
                  <a:srgbClr val="3B353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Reduce Costs</a:t>
            </a:r>
            <a:endParaRPr lang="en-US" sz="2150" dirty="0"/>
          </a:p>
        </p:txBody>
      </p:sp>
      <p:sp>
        <p:nvSpPr>
          <p:cNvPr id="19" name="Text 16"/>
          <p:cNvSpPr/>
          <p:nvPr/>
        </p:nvSpPr>
        <p:spPr>
          <a:xfrm>
            <a:off x="6890504" y="6992302"/>
            <a:ext cx="7011829" cy="6655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3B3535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Optimize marketing expenses by minimizing spending on campaigns with low conversion rates.</a:t>
            </a:r>
            <a:endParaRPr lang="en-US" sz="16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975009"/>
            <a:ext cx="6497003" cy="812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6350"/>
              </a:lnSpc>
              <a:buNone/>
            </a:pPr>
            <a:r>
              <a:rPr lang="en-US" sz="5100" dirty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Data Exploration</a:t>
            </a:r>
            <a:endParaRPr lang="en-US" sz="5100" dirty="0"/>
          </a:p>
        </p:txBody>
      </p:sp>
      <p:sp>
        <p:nvSpPr>
          <p:cNvPr id="3" name="Text 1"/>
          <p:cNvSpPr/>
          <p:nvPr/>
        </p:nvSpPr>
        <p:spPr>
          <a:xfrm>
            <a:off x="864037" y="3404235"/>
            <a:ext cx="3248501" cy="4060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50"/>
              </a:lnSpc>
              <a:buNone/>
            </a:pPr>
            <a:r>
              <a:rPr lang="en-US" sz="2550" dirty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Demographics</a:t>
            </a:r>
            <a:endParaRPr lang="en-US" sz="2550" dirty="0"/>
          </a:p>
        </p:txBody>
      </p:sp>
      <p:sp>
        <p:nvSpPr>
          <p:cNvPr id="4" name="Text 2"/>
          <p:cNvSpPr/>
          <p:nvPr/>
        </p:nvSpPr>
        <p:spPr>
          <a:xfrm>
            <a:off x="864037" y="4057055"/>
            <a:ext cx="3898821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3B3535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Analyze client demographics such as age, gender, marital status, and education level.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5372695" y="3404235"/>
            <a:ext cx="3248501" cy="4060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50"/>
              </a:lnSpc>
              <a:buNone/>
            </a:pPr>
            <a:r>
              <a:rPr lang="en-US" sz="2550" dirty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Financial Data</a:t>
            </a:r>
            <a:endParaRPr lang="en-US" sz="2550" dirty="0"/>
          </a:p>
        </p:txBody>
      </p:sp>
      <p:sp>
        <p:nvSpPr>
          <p:cNvPr id="6" name="Text 4"/>
          <p:cNvSpPr/>
          <p:nvPr/>
        </p:nvSpPr>
        <p:spPr>
          <a:xfrm>
            <a:off x="5372695" y="4057055"/>
            <a:ext cx="3898821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3B3535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Examine financial information including income, savings, and existing investments.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9881354" y="3404235"/>
            <a:ext cx="3248501" cy="4060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50"/>
              </a:lnSpc>
              <a:buNone/>
            </a:pPr>
            <a:r>
              <a:rPr lang="en-US" sz="2550" dirty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Behavioral Patterns</a:t>
            </a:r>
            <a:endParaRPr lang="en-US" sz="2550" dirty="0"/>
          </a:p>
        </p:txBody>
      </p:sp>
      <p:sp>
        <p:nvSpPr>
          <p:cNvPr id="8" name="Text 6"/>
          <p:cNvSpPr/>
          <p:nvPr/>
        </p:nvSpPr>
        <p:spPr>
          <a:xfrm>
            <a:off x="9881354" y="4057055"/>
            <a:ext cx="3898821" cy="19752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3B3535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Study customer interactions and patterns of communication, such as frequency of contact and past product usage.</a:t>
            </a:r>
            <a:endParaRPr lang="en-US" sz="19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55055" y="526137"/>
            <a:ext cx="5028009" cy="6284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900"/>
              </a:lnSpc>
              <a:buNone/>
            </a:pPr>
            <a:r>
              <a:rPr lang="en-US" sz="3950" dirty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Data Preprocessing</a:t>
            </a:r>
            <a:endParaRPr lang="en-US" sz="3950" dirty="0"/>
          </a:p>
        </p:txBody>
      </p:sp>
      <p:sp>
        <p:nvSpPr>
          <p:cNvPr id="4" name="Shape 1"/>
          <p:cNvSpPr/>
          <p:nvPr/>
        </p:nvSpPr>
        <p:spPr>
          <a:xfrm>
            <a:off x="6430208" y="1441133"/>
            <a:ext cx="22860" cy="6262211"/>
          </a:xfrm>
          <a:prstGeom prst="roundRect">
            <a:avLst>
              <a:gd name="adj" fmla="val 351042"/>
            </a:avLst>
          </a:prstGeom>
          <a:solidFill>
            <a:srgbClr val="BBC2DC"/>
          </a:solidFill>
          <a:ln/>
        </p:spPr>
      </p:sp>
      <p:sp>
        <p:nvSpPr>
          <p:cNvPr id="5" name="Shape 2"/>
          <p:cNvSpPr/>
          <p:nvPr/>
        </p:nvSpPr>
        <p:spPr>
          <a:xfrm>
            <a:off x="6633686" y="1859518"/>
            <a:ext cx="668655" cy="22860"/>
          </a:xfrm>
          <a:prstGeom prst="roundRect">
            <a:avLst>
              <a:gd name="adj" fmla="val 351042"/>
            </a:avLst>
          </a:prstGeom>
          <a:solidFill>
            <a:srgbClr val="BBC2DC"/>
          </a:solidFill>
          <a:ln/>
        </p:spPr>
      </p:sp>
      <p:sp>
        <p:nvSpPr>
          <p:cNvPr id="6" name="Shape 3"/>
          <p:cNvSpPr/>
          <p:nvPr/>
        </p:nvSpPr>
        <p:spPr>
          <a:xfrm>
            <a:off x="6226731" y="1656040"/>
            <a:ext cx="429816" cy="429816"/>
          </a:xfrm>
          <a:prstGeom prst="roundRect">
            <a:avLst>
              <a:gd name="adj" fmla="val 18670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382345" y="1720096"/>
            <a:ext cx="118586" cy="301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2350" dirty="0">
                <a:solidFill>
                  <a:srgbClr val="3B353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1</a:t>
            </a:r>
            <a:endParaRPr lang="en-US" sz="2350" dirty="0"/>
          </a:p>
        </p:txBody>
      </p:sp>
      <p:sp>
        <p:nvSpPr>
          <p:cNvPr id="8" name="Text 5"/>
          <p:cNvSpPr/>
          <p:nvPr/>
        </p:nvSpPr>
        <p:spPr>
          <a:xfrm>
            <a:off x="7492484" y="1632109"/>
            <a:ext cx="2514005" cy="3143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3B353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Missing Values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7492484" y="2060972"/>
            <a:ext cx="6469261" cy="6115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3B3535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Impute or remove missing data points to ensure data completeness.</a:t>
            </a:r>
            <a:endParaRPr lang="en-US" sz="1500" dirty="0"/>
          </a:p>
        </p:txBody>
      </p:sp>
      <p:sp>
        <p:nvSpPr>
          <p:cNvPr id="10" name="Shape 7"/>
          <p:cNvSpPr/>
          <p:nvPr/>
        </p:nvSpPr>
        <p:spPr>
          <a:xfrm>
            <a:off x="6633686" y="3472815"/>
            <a:ext cx="668655" cy="22860"/>
          </a:xfrm>
          <a:prstGeom prst="roundRect">
            <a:avLst>
              <a:gd name="adj" fmla="val 351042"/>
            </a:avLst>
          </a:prstGeom>
          <a:solidFill>
            <a:srgbClr val="BBC2DC"/>
          </a:solidFill>
          <a:ln/>
        </p:spPr>
      </p:sp>
      <p:sp>
        <p:nvSpPr>
          <p:cNvPr id="11" name="Shape 8"/>
          <p:cNvSpPr/>
          <p:nvPr/>
        </p:nvSpPr>
        <p:spPr>
          <a:xfrm>
            <a:off x="6226731" y="3269337"/>
            <a:ext cx="429816" cy="429816"/>
          </a:xfrm>
          <a:prstGeom prst="roundRect">
            <a:avLst>
              <a:gd name="adj" fmla="val 18670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351508" y="3333393"/>
            <a:ext cx="180142" cy="301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2350" dirty="0">
                <a:solidFill>
                  <a:srgbClr val="3B353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2</a:t>
            </a:r>
            <a:endParaRPr lang="en-US" sz="2350" dirty="0"/>
          </a:p>
        </p:txBody>
      </p:sp>
      <p:sp>
        <p:nvSpPr>
          <p:cNvPr id="13" name="Text 10"/>
          <p:cNvSpPr/>
          <p:nvPr/>
        </p:nvSpPr>
        <p:spPr>
          <a:xfrm>
            <a:off x="7492484" y="3245406"/>
            <a:ext cx="2514005" cy="3143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3B353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Outlier Handling</a:t>
            </a:r>
            <a:endParaRPr lang="en-US" sz="1950" dirty="0"/>
          </a:p>
        </p:txBody>
      </p:sp>
      <p:sp>
        <p:nvSpPr>
          <p:cNvPr id="14" name="Text 11"/>
          <p:cNvSpPr/>
          <p:nvPr/>
        </p:nvSpPr>
        <p:spPr>
          <a:xfrm>
            <a:off x="7492484" y="3674269"/>
            <a:ext cx="6469261" cy="6115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3B3535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Identify and address outliers using appropriate techniques, such as capping or removal.</a:t>
            </a:r>
            <a:endParaRPr lang="en-US" sz="1500" dirty="0"/>
          </a:p>
        </p:txBody>
      </p:sp>
      <p:sp>
        <p:nvSpPr>
          <p:cNvPr id="15" name="Shape 12"/>
          <p:cNvSpPr/>
          <p:nvPr/>
        </p:nvSpPr>
        <p:spPr>
          <a:xfrm>
            <a:off x="6633686" y="5086112"/>
            <a:ext cx="668655" cy="22860"/>
          </a:xfrm>
          <a:prstGeom prst="roundRect">
            <a:avLst>
              <a:gd name="adj" fmla="val 351042"/>
            </a:avLst>
          </a:prstGeom>
          <a:solidFill>
            <a:srgbClr val="BBC2DC"/>
          </a:solidFill>
          <a:ln/>
        </p:spPr>
      </p:sp>
      <p:sp>
        <p:nvSpPr>
          <p:cNvPr id="16" name="Shape 13"/>
          <p:cNvSpPr/>
          <p:nvPr/>
        </p:nvSpPr>
        <p:spPr>
          <a:xfrm>
            <a:off x="6226731" y="4882634"/>
            <a:ext cx="429816" cy="429816"/>
          </a:xfrm>
          <a:prstGeom prst="roundRect">
            <a:avLst>
              <a:gd name="adj" fmla="val 18670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6351389" y="4946690"/>
            <a:ext cx="180380" cy="301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2350" dirty="0">
                <a:solidFill>
                  <a:srgbClr val="3B353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3</a:t>
            </a:r>
            <a:endParaRPr lang="en-US" sz="2350" dirty="0"/>
          </a:p>
        </p:txBody>
      </p:sp>
      <p:sp>
        <p:nvSpPr>
          <p:cNvPr id="18" name="Text 15"/>
          <p:cNvSpPr/>
          <p:nvPr/>
        </p:nvSpPr>
        <p:spPr>
          <a:xfrm>
            <a:off x="7492484" y="4858703"/>
            <a:ext cx="2598658" cy="3143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3B353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Feature Engineering</a:t>
            </a:r>
            <a:endParaRPr lang="en-US" sz="1950" dirty="0"/>
          </a:p>
        </p:txBody>
      </p:sp>
      <p:sp>
        <p:nvSpPr>
          <p:cNvPr id="19" name="Text 16"/>
          <p:cNvSpPr/>
          <p:nvPr/>
        </p:nvSpPr>
        <p:spPr>
          <a:xfrm>
            <a:off x="7492484" y="5287566"/>
            <a:ext cx="6469261" cy="6115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3B3535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Create new features by combining or transforming existing variables to enhance model performance.</a:t>
            </a:r>
            <a:endParaRPr lang="en-US" sz="1500" dirty="0"/>
          </a:p>
        </p:txBody>
      </p:sp>
      <p:sp>
        <p:nvSpPr>
          <p:cNvPr id="20" name="Shape 17"/>
          <p:cNvSpPr/>
          <p:nvPr/>
        </p:nvSpPr>
        <p:spPr>
          <a:xfrm>
            <a:off x="6633686" y="6699409"/>
            <a:ext cx="668655" cy="22860"/>
          </a:xfrm>
          <a:prstGeom prst="roundRect">
            <a:avLst>
              <a:gd name="adj" fmla="val 351042"/>
            </a:avLst>
          </a:prstGeom>
          <a:solidFill>
            <a:srgbClr val="BBC2DC"/>
          </a:solidFill>
          <a:ln/>
        </p:spPr>
      </p:sp>
      <p:sp>
        <p:nvSpPr>
          <p:cNvPr id="21" name="Shape 18"/>
          <p:cNvSpPr/>
          <p:nvPr/>
        </p:nvSpPr>
        <p:spPr>
          <a:xfrm>
            <a:off x="6226731" y="6495931"/>
            <a:ext cx="429816" cy="429816"/>
          </a:xfrm>
          <a:prstGeom prst="roundRect">
            <a:avLst>
              <a:gd name="adj" fmla="val 18670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</p:sp>
      <p:sp>
        <p:nvSpPr>
          <p:cNvPr id="22" name="Text 19"/>
          <p:cNvSpPr/>
          <p:nvPr/>
        </p:nvSpPr>
        <p:spPr>
          <a:xfrm>
            <a:off x="6350675" y="6559987"/>
            <a:ext cx="181928" cy="301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2350" dirty="0">
                <a:solidFill>
                  <a:srgbClr val="3B353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4</a:t>
            </a:r>
            <a:endParaRPr lang="en-US" sz="2350" dirty="0"/>
          </a:p>
        </p:txBody>
      </p:sp>
      <p:sp>
        <p:nvSpPr>
          <p:cNvPr id="23" name="Text 20"/>
          <p:cNvSpPr/>
          <p:nvPr/>
        </p:nvSpPr>
        <p:spPr>
          <a:xfrm>
            <a:off x="7492484" y="6471999"/>
            <a:ext cx="2514005" cy="3143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3B353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Encoding</a:t>
            </a:r>
            <a:endParaRPr lang="en-US" sz="1950" dirty="0"/>
          </a:p>
        </p:txBody>
      </p:sp>
      <p:sp>
        <p:nvSpPr>
          <p:cNvPr id="24" name="Text 21"/>
          <p:cNvSpPr/>
          <p:nvPr/>
        </p:nvSpPr>
        <p:spPr>
          <a:xfrm>
            <a:off x="7492484" y="6900863"/>
            <a:ext cx="6469261" cy="6115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3B3535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Convert categorical features into numerical representations suitable for machine learning models.</a:t>
            </a:r>
            <a:endParaRPr lang="en-US" sz="15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76189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3311" y="3470434"/>
            <a:ext cx="5814536" cy="7268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700"/>
              </a:lnSpc>
              <a:buNone/>
            </a:pPr>
            <a:r>
              <a:rPr lang="en-US" sz="4550" dirty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Modeling</a:t>
            </a:r>
            <a:endParaRPr lang="en-US" sz="45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311" y="4528661"/>
            <a:ext cx="4361259" cy="88380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994172" y="5743813"/>
            <a:ext cx="2907268" cy="3633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2250" dirty="0">
                <a:solidFill>
                  <a:srgbClr val="3B353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Logistic Regression</a:t>
            </a:r>
            <a:endParaRPr lang="en-US" sz="2250" dirty="0"/>
          </a:p>
        </p:txBody>
      </p:sp>
      <p:sp>
        <p:nvSpPr>
          <p:cNvPr id="6" name="Text 2"/>
          <p:cNvSpPr/>
          <p:nvPr/>
        </p:nvSpPr>
        <p:spPr>
          <a:xfrm>
            <a:off x="994172" y="6239708"/>
            <a:ext cx="3919537" cy="10604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Develop a logistic regression model to predict the probability of term deposit subscription.</a:t>
            </a:r>
            <a:endParaRPr lang="en-US" sz="17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4570" y="4528661"/>
            <a:ext cx="4361259" cy="88380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355431" y="5743813"/>
            <a:ext cx="3696295" cy="3633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2250" dirty="0">
                <a:solidFill>
                  <a:srgbClr val="3B353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Pipeline Implementation</a:t>
            </a:r>
            <a:endParaRPr lang="en-US" sz="2250" dirty="0"/>
          </a:p>
        </p:txBody>
      </p:sp>
      <p:sp>
        <p:nvSpPr>
          <p:cNvPr id="9" name="Text 4"/>
          <p:cNvSpPr/>
          <p:nvPr/>
        </p:nvSpPr>
        <p:spPr>
          <a:xfrm>
            <a:off x="5355431" y="6239708"/>
            <a:ext cx="3919537" cy="10604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Implement a pipeline that includes preprocessing steps, feature selection, and model training.</a:t>
            </a:r>
            <a:endParaRPr lang="en-US" sz="17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95830" y="4528661"/>
            <a:ext cx="4361259" cy="88380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716691" y="5743813"/>
            <a:ext cx="3555325" cy="3633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2250" dirty="0">
                <a:solidFill>
                  <a:srgbClr val="3B353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Performance Evaluation</a:t>
            </a:r>
            <a:endParaRPr lang="en-US" sz="2250" dirty="0"/>
          </a:p>
        </p:txBody>
      </p:sp>
      <p:sp>
        <p:nvSpPr>
          <p:cNvPr id="12" name="Text 6"/>
          <p:cNvSpPr/>
          <p:nvPr/>
        </p:nvSpPr>
        <p:spPr>
          <a:xfrm>
            <a:off x="9716691" y="6239708"/>
            <a:ext cx="3919537" cy="10604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Assess model performance using metrics such as accuracy, precision, recall, and F1-score.</a:t>
            </a:r>
            <a:endParaRPr lang="en-US" sz="17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1460897"/>
            <a:ext cx="6497003" cy="812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6350"/>
              </a:lnSpc>
              <a:buNone/>
            </a:pPr>
            <a:r>
              <a:rPr lang="en-US" sz="5100" dirty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Business Impact</a:t>
            </a:r>
            <a:endParaRPr lang="en-US" sz="5100" dirty="0"/>
          </a:p>
        </p:txBody>
      </p:sp>
      <p:sp>
        <p:nvSpPr>
          <p:cNvPr id="4" name="Shape 1"/>
          <p:cNvSpPr/>
          <p:nvPr/>
        </p:nvSpPr>
        <p:spPr>
          <a:xfrm>
            <a:off x="864037" y="2643307"/>
            <a:ext cx="7415927" cy="4125278"/>
          </a:xfrm>
          <a:prstGeom prst="roundRect">
            <a:avLst>
              <a:gd name="adj" fmla="val 2514"/>
            </a:avLst>
          </a:prstGeom>
          <a:noFill/>
          <a:ln w="1524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879277" y="2658547"/>
            <a:ext cx="7384613" cy="110156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1126927" y="2814280"/>
            <a:ext cx="196381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3B3535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Improved Targeting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3591997" y="2814280"/>
            <a:ext cx="196000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3B3535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Increased Accuracy</a:t>
            </a:r>
            <a:endParaRPr lang="en-US" sz="1900" dirty="0"/>
          </a:p>
        </p:txBody>
      </p:sp>
      <p:sp>
        <p:nvSpPr>
          <p:cNvPr id="8" name="Text 5"/>
          <p:cNvSpPr/>
          <p:nvPr/>
        </p:nvSpPr>
        <p:spPr>
          <a:xfrm>
            <a:off x="6053257" y="2814280"/>
            <a:ext cx="196381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3B3535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89.86%</a:t>
            </a:r>
            <a:endParaRPr lang="en-US" sz="1900" dirty="0"/>
          </a:p>
        </p:txBody>
      </p:sp>
      <p:sp>
        <p:nvSpPr>
          <p:cNvPr id="9" name="Shape 6"/>
          <p:cNvSpPr/>
          <p:nvPr/>
        </p:nvSpPr>
        <p:spPr>
          <a:xfrm>
            <a:off x="879277" y="3760113"/>
            <a:ext cx="7384613" cy="149661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7"/>
          <p:cNvSpPr/>
          <p:nvPr/>
        </p:nvSpPr>
        <p:spPr>
          <a:xfrm>
            <a:off x="1126927" y="3915847"/>
            <a:ext cx="196381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3B3535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Cost Reduction</a:t>
            </a:r>
            <a:endParaRPr lang="en-US" sz="1900" dirty="0"/>
          </a:p>
        </p:txBody>
      </p:sp>
      <p:sp>
        <p:nvSpPr>
          <p:cNvPr id="11" name="Text 8"/>
          <p:cNvSpPr/>
          <p:nvPr/>
        </p:nvSpPr>
        <p:spPr>
          <a:xfrm>
            <a:off x="3591997" y="3915847"/>
            <a:ext cx="1960007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3B3535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Optimized Marketing Spend</a:t>
            </a:r>
            <a:endParaRPr lang="en-US" sz="1900" dirty="0"/>
          </a:p>
        </p:txBody>
      </p:sp>
      <p:sp>
        <p:nvSpPr>
          <p:cNvPr id="12" name="Text 9"/>
          <p:cNvSpPr/>
          <p:nvPr/>
        </p:nvSpPr>
        <p:spPr>
          <a:xfrm>
            <a:off x="6053257" y="3915847"/>
            <a:ext cx="196381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3B3535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Reduced by 15%</a:t>
            </a:r>
            <a:endParaRPr lang="en-US" sz="1900" dirty="0"/>
          </a:p>
        </p:txBody>
      </p:sp>
      <p:sp>
        <p:nvSpPr>
          <p:cNvPr id="13" name="Shape 10"/>
          <p:cNvSpPr/>
          <p:nvPr/>
        </p:nvSpPr>
        <p:spPr>
          <a:xfrm>
            <a:off x="879277" y="5256728"/>
            <a:ext cx="7384613" cy="149661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4" name="Text 11"/>
          <p:cNvSpPr/>
          <p:nvPr/>
        </p:nvSpPr>
        <p:spPr>
          <a:xfrm>
            <a:off x="1126927" y="5412462"/>
            <a:ext cx="1963817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3B3535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Increased Campaign Effectiveness</a:t>
            </a:r>
            <a:endParaRPr lang="en-US" sz="1900" dirty="0"/>
          </a:p>
        </p:txBody>
      </p:sp>
      <p:sp>
        <p:nvSpPr>
          <p:cNvPr id="15" name="Text 12"/>
          <p:cNvSpPr/>
          <p:nvPr/>
        </p:nvSpPr>
        <p:spPr>
          <a:xfrm>
            <a:off x="3591997" y="5412462"/>
            <a:ext cx="1960007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3B3535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Higher Conversion Rates</a:t>
            </a:r>
            <a:endParaRPr lang="en-US" sz="1900" dirty="0"/>
          </a:p>
        </p:txBody>
      </p:sp>
      <p:sp>
        <p:nvSpPr>
          <p:cNvPr id="16" name="Text 13"/>
          <p:cNvSpPr/>
          <p:nvPr/>
        </p:nvSpPr>
        <p:spPr>
          <a:xfrm>
            <a:off x="6053257" y="5412462"/>
            <a:ext cx="196381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3B3535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20% Increase</a:t>
            </a:r>
            <a:endParaRPr lang="en-US" sz="19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09360" y="668655"/>
            <a:ext cx="6187559" cy="7734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6050"/>
              </a:lnSpc>
              <a:buNone/>
            </a:pPr>
            <a:r>
              <a:rPr lang="en-US" sz="4850" dirty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Future Work</a:t>
            </a:r>
            <a:endParaRPr lang="en-US" sz="4850" dirty="0"/>
          </a:p>
        </p:txBody>
      </p:sp>
      <p:sp>
        <p:nvSpPr>
          <p:cNvPr id="4" name="Shape 1"/>
          <p:cNvSpPr/>
          <p:nvPr/>
        </p:nvSpPr>
        <p:spPr>
          <a:xfrm>
            <a:off x="6309360" y="1794748"/>
            <a:ext cx="7498080" cy="1765340"/>
          </a:xfrm>
          <a:prstGeom prst="roundRect">
            <a:avLst>
              <a:gd name="adj" fmla="val 5594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52009" y="2037397"/>
            <a:ext cx="3114913" cy="3865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B353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Feature Exploration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6552009" y="2564963"/>
            <a:ext cx="7012781" cy="752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Investigate additional features and their potential impact on model accuracy.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6309360" y="3795117"/>
            <a:ext cx="7498080" cy="1765340"/>
          </a:xfrm>
          <a:prstGeom prst="roundRect">
            <a:avLst>
              <a:gd name="adj" fmla="val 5594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6552009" y="4037767"/>
            <a:ext cx="3276481" cy="3865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B353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Model Enhancement</a:t>
            </a:r>
            <a:endParaRPr lang="en-US" sz="2400" dirty="0"/>
          </a:p>
        </p:txBody>
      </p:sp>
      <p:sp>
        <p:nvSpPr>
          <p:cNvPr id="9" name="Text 6"/>
          <p:cNvSpPr/>
          <p:nvPr/>
        </p:nvSpPr>
        <p:spPr>
          <a:xfrm>
            <a:off x="6552009" y="4565333"/>
            <a:ext cx="7012781" cy="752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Explore advanced machine learning algorithms and techniques to further improve model performance.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6309360" y="5795486"/>
            <a:ext cx="7498080" cy="1765340"/>
          </a:xfrm>
          <a:prstGeom prst="roundRect">
            <a:avLst>
              <a:gd name="adj" fmla="val 5594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552009" y="6038136"/>
            <a:ext cx="3093720" cy="3865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B353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Data Monitoring</a:t>
            </a:r>
            <a:endParaRPr lang="en-US" sz="2400" dirty="0"/>
          </a:p>
        </p:txBody>
      </p:sp>
      <p:sp>
        <p:nvSpPr>
          <p:cNvPr id="12" name="Text 9"/>
          <p:cNvSpPr/>
          <p:nvPr/>
        </p:nvSpPr>
        <p:spPr>
          <a:xfrm>
            <a:off x="6552009" y="6565702"/>
            <a:ext cx="7012781" cy="752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Continuously monitor data streams and update the model to adapt to changing trends and patterns.</a:t>
            </a:r>
            <a:endParaRPr lang="en-US" sz="18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30861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4671536"/>
            <a:ext cx="6497003" cy="812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6350"/>
              </a:lnSpc>
              <a:buNone/>
            </a:pPr>
            <a:r>
              <a:rPr lang="en-US" sz="5100" dirty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Conclusion</a:t>
            </a:r>
            <a:endParaRPr lang="en-US" sz="5100" dirty="0"/>
          </a:p>
        </p:txBody>
      </p:sp>
      <p:sp>
        <p:nvSpPr>
          <p:cNvPr id="4" name="Text 1"/>
          <p:cNvSpPr/>
          <p:nvPr/>
        </p:nvSpPr>
        <p:spPr>
          <a:xfrm>
            <a:off x="864037" y="5853946"/>
            <a:ext cx="129023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3B3535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By leveraging data analytics, we have achieved significant improvements in predicting term deposit subscriptions, optimizing marketing campaigns, and ultimately driving business growth.</a:t>
            </a:r>
            <a:endParaRPr lang="en-US" sz="19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2024-09-17T06:41:41Z</dcterms:created>
  <dcterms:modified xsi:type="dcterms:W3CDTF">2024-09-17T06:41:41Z</dcterms:modified>
</cp:coreProperties>
</file>